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82" r:id="rId4"/>
    <p:sldId id="260" r:id="rId5"/>
    <p:sldId id="283" r:id="rId6"/>
    <p:sldId id="284" r:id="rId7"/>
    <p:sldId id="285" r:id="rId8"/>
    <p:sldId id="288" r:id="rId9"/>
    <p:sldId id="261" r:id="rId10"/>
    <p:sldId id="290" r:id="rId11"/>
    <p:sldId id="262" r:id="rId12"/>
    <p:sldId id="293" r:id="rId13"/>
    <p:sldId id="292" r:id="rId14"/>
    <p:sldId id="280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6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AC7C374-F7E6-43CB-8847-A8CD38630786}" type="datetimeFigureOut">
              <a:rPr lang="en-US" altLang="en-US"/>
              <a:pPr>
                <a:defRPr/>
              </a:pPr>
              <a:t>7/6/2016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9BCA60-5A31-40EE-8099-8636C6BB8F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77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BC43F38-C9EF-4B37-926D-A92F93F56D95}" type="slidenum">
              <a:rPr lang="en-US" altLang="en-US" smtClean="0">
                <a:ea typeface="ヒラギノ角ゴ Pro W3" pitchFamily="-84" charset="-128"/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4393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What do you mean by the time taken an algorithm?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If an algorithm is run on a PIII machine and a PV machine, does it take the same amount of time?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2B8F1AE-EC40-43F2-A357-1B667686BFDE}" type="slidenum">
              <a:rPr lang="en-US" altLang="en-US" smtClean="0">
                <a:ea typeface="ヒラギノ角ゴ Pro W3" pitchFamily="-84" charset="-128"/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1542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B851B-F644-4279-B52B-CAED6179B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70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A4F74-3A05-4FC7-A5EA-F19177777B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95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67756-0965-495F-A02B-CA6E757741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12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A4E5-BADF-48C1-A92C-C0CDD74974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0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D0B38-8C58-4C57-856A-88D943DD66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14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F9F2D-7AEC-44B8-B1B8-361A4B7766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61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33F92-FFBF-47F8-B1CC-5C9E350B3B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31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732DF-F744-4059-92D8-7D70E3DD18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30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B4AAF-C980-4DE1-B958-D5B718F06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50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542F4-FFEA-41E3-AC7C-77B47CFB30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48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5CE5E-B485-4445-918F-91F737AA9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10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E20AB33-EBF7-4223-9BEF-BB957A7E9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gupta@cs.du.ac.i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676400"/>
            <a:ext cx="7772400" cy="12954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solidFill>
                  <a:srgbClr val="FF0000"/>
                </a:solidFill>
              </a:rPr>
              <a:t>Mathematical Foundations</a:t>
            </a:r>
            <a:br>
              <a:rPr lang="en-US" altLang="en-US" sz="4800" dirty="0" smtClean="0">
                <a:solidFill>
                  <a:srgbClr val="FF0000"/>
                </a:solidFill>
              </a:rPr>
            </a:br>
            <a:r>
              <a:rPr lang="en-US" altLang="en-US" sz="4800" dirty="0" smtClean="0">
                <a:solidFill>
                  <a:srgbClr val="FF0000"/>
                </a:solidFill>
              </a:rPr>
              <a:t>(Growth Functions)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3048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Neelima Gupta</a:t>
            </a:r>
          </a:p>
          <a:p>
            <a:pPr eaLnBrk="1" hangingPunct="1"/>
            <a:r>
              <a:rPr lang="en-US" altLang="en-US" dirty="0" smtClean="0"/>
              <a:t>Department of Computer Science</a:t>
            </a:r>
          </a:p>
          <a:p>
            <a:pPr eaLnBrk="1" hangingPunct="1"/>
            <a:r>
              <a:rPr lang="en-US" altLang="en-US" dirty="0" smtClean="0"/>
              <a:t>University of Delhi</a:t>
            </a:r>
          </a:p>
          <a:p>
            <a:pPr eaLnBrk="1" hangingPunct="1"/>
            <a:r>
              <a:rPr lang="en-US" altLang="en-US" dirty="0" smtClean="0">
                <a:hlinkClick r:id="rId2"/>
              </a:rPr>
              <a:t>ngupta@cs.du.ac.in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people.du.ac.in/~</a:t>
            </a:r>
            <a:r>
              <a:rPr lang="en-US" altLang="en-US" dirty="0" err="1" smtClean="0"/>
              <a:t>ngupta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15875"/>
            <a:ext cx="7772400" cy="1143000"/>
          </a:xfrm>
        </p:spPr>
        <p:txBody>
          <a:bodyPr/>
          <a:lstStyle/>
          <a:p>
            <a:r>
              <a:rPr lang="en-US" altLang="en-US" sz="4000" dirty="0" smtClean="0"/>
              <a:t>Asymptotic bounds of some common functions : </a:t>
            </a:r>
            <a:r>
              <a:rPr lang="en-US" altLang="en-US" sz="4000" dirty="0" smtClean="0">
                <a:solidFill>
                  <a:srgbClr val="FF0000"/>
                </a:solidFill>
              </a:rPr>
              <a:t>Omega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58875"/>
            <a:ext cx="7772400" cy="51816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Polynomial of degree d with leading coefficient positive is Ω(</a:t>
            </a:r>
            <a:r>
              <a:rPr lang="en-US" sz="2800" dirty="0" err="1" smtClean="0">
                <a:solidFill>
                  <a:srgbClr val="00B050"/>
                </a:solidFill>
                <a:ea typeface="ＭＳ Ｐゴシック" charset="0"/>
              </a:rPr>
              <a:t>n</a:t>
            </a:r>
            <a:r>
              <a:rPr lang="en-US" sz="2800" baseline="30000" dirty="0" err="1" smtClean="0">
                <a:solidFill>
                  <a:srgbClr val="00B050"/>
                </a:solidFill>
                <a:ea typeface="ＭＳ Ｐゴシック" charset="0"/>
              </a:rPr>
              <a:t>d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).</a:t>
            </a:r>
          </a:p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For every b &gt; 1 and k &gt; 0, we have n = 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Ω(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n)</a:t>
            </a:r>
          </a:p>
          <a:p>
            <a:pPr>
              <a:defRPr/>
            </a:pP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a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 = 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 /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a and hence, </a:t>
            </a:r>
          </a:p>
          <a:p>
            <a:pPr marL="0" indent="0">
              <a:buFontTx/>
              <a:buNone/>
              <a:defRPr/>
            </a:pPr>
            <a:r>
              <a:rPr lang="en-US" sz="2800" dirty="0">
                <a:solidFill>
                  <a:srgbClr val="0070C0"/>
                </a:solidFill>
                <a:ea typeface="ＭＳ Ｐゴシック" charset="0"/>
              </a:rPr>
              <a:t>	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	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 = </a:t>
            </a:r>
            <a:r>
              <a:rPr lang="en-US" sz="2800" dirty="0">
                <a:solidFill>
                  <a:srgbClr val="00B050"/>
                </a:solidFill>
                <a:ea typeface="ＭＳ Ｐゴシック" charset="0"/>
              </a:rPr>
              <a:t>Ω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a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n)</a:t>
            </a:r>
          </a:p>
          <a:p>
            <a:pPr>
              <a:defRPr/>
            </a:pP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For every r &gt; 1 and k &gt; 0, we have</a:t>
            </a:r>
          </a:p>
          <a:p>
            <a:pPr marL="0" indent="0">
              <a:buNone/>
              <a:defRPr/>
            </a:pP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		</a:t>
            </a:r>
            <a:r>
              <a:rPr lang="en-US" sz="2800" dirty="0" err="1" smtClean="0">
                <a:solidFill>
                  <a:srgbClr val="00B050"/>
                </a:solidFill>
                <a:ea typeface="ＭＳ Ｐゴシック" charset="0"/>
              </a:rPr>
              <a:t>r</a:t>
            </a:r>
            <a:r>
              <a:rPr lang="en-US" sz="2800" baseline="30000" dirty="0" err="1" smtClean="0">
                <a:solidFill>
                  <a:srgbClr val="00B050"/>
                </a:solidFill>
                <a:ea typeface="ＭＳ Ｐゴシック" charset="0"/>
              </a:rPr>
              <a:t>n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 = Ω(</a:t>
            </a:r>
            <a:r>
              <a:rPr lang="en-US" sz="2800" dirty="0" err="1" smtClean="0">
                <a:solidFill>
                  <a:srgbClr val="00B050"/>
                </a:solidFill>
                <a:ea typeface="ＭＳ Ｐゴシック" charset="0"/>
              </a:rPr>
              <a:t>n</a:t>
            </a:r>
            <a:r>
              <a:rPr lang="en-US" sz="2800" baseline="30000" dirty="0" err="1" smtClean="0">
                <a:solidFill>
                  <a:srgbClr val="00B050"/>
                </a:solidFill>
                <a:ea typeface="ＭＳ Ｐゴシック" charset="0"/>
              </a:rPr>
              <a:t>k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 )</a:t>
            </a:r>
          </a:p>
          <a:p>
            <a:pPr marL="0" indent="0">
              <a:buFontTx/>
              <a:buNone/>
              <a:defRPr/>
            </a:pPr>
            <a:endParaRPr lang="en-US" sz="2800" dirty="0" smtClean="0">
              <a:solidFill>
                <a:srgbClr val="00B05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31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alibri" panose="020F0502020204030204" pitchFamily="34" charset="0"/>
              </a:rPr>
              <a:t>Theta Notation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A function f(n) is </a:t>
            </a:r>
            <a:r>
              <a:rPr lang="en-US" alt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(g(n)) if  positive constants </a:t>
            </a:r>
            <a:r>
              <a:rPr lang="en-US" altLang="en-US" i="1" dirty="0" smtClean="0">
                <a:latin typeface="Calibri" panose="020F0502020204030204" pitchFamily="34" charset="0"/>
                <a:sym typeface="Symbol" panose="05050102010706020507" pitchFamily="18" charset="2"/>
              </a:rPr>
              <a:t>c</a:t>
            </a:r>
            <a:r>
              <a:rPr lang="en-US" altLang="en-US" i="1" baseline="-25000" dirty="0" smtClean="0">
                <a:latin typeface="Calibri" panose="020F0502020204030204" pitchFamily="34" charset="0"/>
                <a:sym typeface="Symbol" panose="05050102010706020507" pitchFamily="18" charset="2"/>
              </a:rPr>
              <a:t>1</a:t>
            </a:r>
            <a:r>
              <a:rPr lang="en-US" alt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, </a:t>
            </a:r>
            <a:r>
              <a:rPr lang="en-US" altLang="en-US" i="1" dirty="0" smtClean="0">
                <a:latin typeface="Calibri" panose="020F0502020204030204" pitchFamily="34" charset="0"/>
                <a:sym typeface="Symbol" panose="05050102010706020507" pitchFamily="18" charset="2"/>
              </a:rPr>
              <a:t>c</a:t>
            </a:r>
            <a:r>
              <a:rPr lang="en-US" altLang="en-US" i="1" baseline="-25000" dirty="0" smtClean="0">
                <a:latin typeface="Calibri" panose="020F0502020204030204" pitchFamily="34" charset="0"/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, and </a:t>
            </a:r>
            <a:r>
              <a:rPr lang="en-US" altLang="en-US" i="1" dirty="0" smtClean="0">
                <a:latin typeface="Calibri" panose="020F0502020204030204" pitchFamily="34" charset="0"/>
                <a:sym typeface="Symbol" panose="05050102010706020507" pitchFamily="18" charset="2"/>
              </a:rPr>
              <a:t>n</a:t>
            </a:r>
            <a:r>
              <a:rPr lang="en-US" altLang="en-US" i="1" baseline="-25000" dirty="0" smtClean="0">
                <a:latin typeface="Calibri" panose="020F0502020204030204" pitchFamily="34" charset="0"/>
                <a:sym typeface="Symbol" panose="05050102010706020507" pitchFamily="18" charset="2"/>
              </a:rPr>
              <a:t>0</a:t>
            </a:r>
            <a:r>
              <a:rPr lang="en-US" alt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 such that </a:t>
            </a:r>
            <a:br>
              <a:rPr lang="en-US" altLang="en-US" dirty="0" smtClean="0">
                <a:latin typeface="Calibri" panose="020F0502020204030204" pitchFamily="34" charset="0"/>
                <a:sym typeface="Symbol" panose="05050102010706020507" pitchFamily="18" charset="2"/>
              </a:rPr>
            </a:br>
            <a:r>
              <a:rPr lang="en-US" alt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	</a:t>
            </a:r>
            <a:br>
              <a:rPr lang="en-US" altLang="en-US" dirty="0" smtClean="0">
                <a:latin typeface="Calibri" panose="020F0502020204030204" pitchFamily="34" charset="0"/>
                <a:sym typeface="Symbol" panose="05050102010706020507" pitchFamily="18" charset="2"/>
              </a:rPr>
            </a:br>
            <a:r>
              <a:rPr lang="en-US" alt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	</a:t>
            </a:r>
            <a:r>
              <a:rPr lang="en-US" altLang="en-US" i="1" dirty="0" smtClean="0">
                <a:latin typeface="Calibri" panose="020F0502020204030204" pitchFamily="34" charset="0"/>
                <a:sym typeface="Symbol" panose="05050102010706020507" pitchFamily="18" charset="2"/>
              </a:rPr>
              <a:t>c</a:t>
            </a:r>
            <a:r>
              <a:rPr lang="en-US" altLang="en-US" i="1" baseline="-25000" dirty="0" smtClean="0">
                <a:latin typeface="Calibri" panose="020F0502020204030204" pitchFamily="34" charset="0"/>
                <a:sym typeface="Symbol" panose="05050102010706020507" pitchFamily="18" charset="2"/>
              </a:rPr>
              <a:t>1</a:t>
            </a:r>
            <a:r>
              <a:rPr lang="en-US" alt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 g(n)  f(n)  </a:t>
            </a:r>
            <a:r>
              <a:rPr lang="en-US" altLang="en-US" i="1" dirty="0" smtClean="0">
                <a:latin typeface="Calibri" panose="020F0502020204030204" pitchFamily="34" charset="0"/>
                <a:sym typeface="Symbol" panose="05050102010706020507" pitchFamily="18" charset="2"/>
              </a:rPr>
              <a:t>c</a:t>
            </a:r>
            <a:r>
              <a:rPr lang="en-US" altLang="en-US" i="1" baseline="-25000" dirty="0" smtClean="0">
                <a:latin typeface="Calibri" panose="020F0502020204030204" pitchFamily="34" charset="0"/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 g(n)  n  </a:t>
            </a:r>
            <a:r>
              <a:rPr lang="en-US" altLang="en-US" i="1" dirty="0" smtClean="0">
                <a:latin typeface="Calibri" panose="020F0502020204030204" pitchFamily="34" charset="0"/>
                <a:sym typeface="Symbol" panose="05050102010706020507" pitchFamily="18" charset="2"/>
              </a:rPr>
              <a:t>n</a:t>
            </a:r>
            <a:r>
              <a:rPr lang="en-US" altLang="en-US" i="1" baseline="-25000" dirty="0" smtClean="0">
                <a:latin typeface="Calibri" panose="020F0502020204030204" pitchFamily="34" charset="0"/>
                <a:sym typeface="Symbol" panose="05050102010706020507" pitchFamily="18" charset="2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15875"/>
            <a:ext cx="7772400" cy="1143000"/>
          </a:xfrm>
        </p:spPr>
        <p:txBody>
          <a:bodyPr/>
          <a:lstStyle/>
          <a:p>
            <a:r>
              <a:rPr lang="en-US" altLang="en-US" sz="4000" dirty="0" smtClean="0"/>
              <a:t>Asymptotic bounds of some common functions : </a:t>
            </a:r>
            <a:r>
              <a:rPr lang="en-US" altLang="en-US" sz="4000" dirty="0" smtClean="0">
                <a:solidFill>
                  <a:srgbClr val="FF0000"/>
                </a:solidFill>
              </a:rPr>
              <a:t>Theta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58875"/>
            <a:ext cx="7772400" cy="51816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Polynomial of degree d with leading coefficient positive is </a:t>
            </a:r>
            <a:r>
              <a:rPr lang="en-US" altLang="en-US" sz="2800" dirty="0">
                <a:latin typeface="Calibri" panose="020F0502020204030204" pitchFamily="34" charset="0"/>
                <a:sym typeface="Symbol" panose="05050102010706020507" pitchFamily="18" charset="2"/>
              </a:rPr>
              <a:t>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(</a:t>
            </a:r>
            <a:r>
              <a:rPr lang="en-US" sz="2800" dirty="0" err="1" smtClean="0">
                <a:solidFill>
                  <a:srgbClr val="00B050"/>
                </a:solidFill>
                <a:ea typeface="ＭＳ Ｐゴシック" charset="0"/>
              </a:rPr>
              <a:t>n</a:t>
            </a:r>
            <a:r>
              <a:rPr lang="en-US" sz="2800" baseline="30000" dirty="0" err="1" smtClean="0">
                <a:solidFill>
                  <a:srgbClr val="00B050"/>
                </a:solidFill>
                <a:ea typeface="ＭＳ Ｐゴシック" charset="0"/>
              </a:rPr>
              <a:t>d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).</a:t>
            </a:r>
          </a:p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For every b &gt; 1 and k &gt; 0, we have 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 is </a:t>
            </a:r>
            <a:r>
              <a:rPr lang="en-US" sz="2800" dirty="0" smtClean="0">
                <a:solidFill>
                  <a:srgbClr val="FF0000"/>
                </a:solidFill>
                <a:ea typeface="ＭＳ Ｐゴシック" charset="0"/>
              </a:rPr>
              <a:t>not </a:t>
            </a:r>
            <a:r>
              <a:rPr lang="en-US" altLang="en-US" sz="2800" dirty="0">
                <a:latin typeface="Calibri" panose="020F0502020204030204" pitchFamily="34" charset="0"/>
                <a:sym typeface="Symbol" panose="05050102010706020507" pitchFamily="18" charset="2"/>
              </a:rPr>
              <a:t>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ea typeface="ＭＳ Ｐゴシック" charset="0"/>
              </a:rPr>
              <a:t>o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(n)</a:t>
            </a:r>
          </a:p>
          <a:p>
            <a:pPr>
              <a:defRPr/>
            </a:pP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a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 = 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 /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a and hence, </a:t>
            </a:r>
          </a:p>
          <a:p>
            <a:pPr marL="0" indent="0">
              <a:buFontTx/>
              <a:buNone/>
              <a:defRPr/>
            </a:pPr>
            <a:r>
              <a:rPr lang="en-US" sz="2800" dirty="0">
                <a:solidFill>
                  <a:srgbClr val="0070C0"/>
                </a:solidFill>
                <a:ea typeface="ＭＳ Ｐゴシック" charset="0"/>
              </a:rPr>
              <a:t>	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	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 =</a:t>
            </a:r>
            <a:r>
              <a:rPr lang="en-US" altLang="en-US" sz="2800" dirty="0">
                <a:latin typeface="Calibri" panose="020F0502020204030204" pitchFamily="34" charset="0"/>
                <a:sym typeface="Symbol" panose="05050102010706020507" pitchFamily="18" charset="2"/>
              </a:rPr>
              <a:t> 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 (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a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n)</a:t>
            </a:r>
          </a:p>
          <a:p>
            <a:pPr>
              <a:defRPr/>
            </a:pP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For every r &gt; 1 and k &gt; 0, we have</a:t>
            </a:r>
          </a:p>
          <a:p>
            <a:pPr marL="0" indent="0">
              <a:buFontTx/>
              <a:buNone/>
              <a:defRPr/>
            </a:pPr>
            <a:r>
              <a:rPr lang="en-US" sz="2800" dirty="0">
                <a:solidFill>
                  <a:srgbClr val="00B050"/>
                </a:solidFill>
                <a:ea typeface="ＭＳ Ｐゴシック" charset="0"/>
              </a:rPr>
              <a:t>	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	</a:t>
            </a:r>
            <a:r>
              <a:rPr lang="en-US" sz="2800" dirty="0" err="1" smtClean="0">
                <a:solidFill>
                  <a:srgbClr val="00B050"/>
                </a:solidFill>
                <a:ea typeface="ＭＳ Ｐゴシック" charset="0"/>
              </a:rPr>
              <a:t>n</a:t>
            </a:r>
            <a:r>
              <a:rPr lang="en-US" sz="2800" baseline="30000" dirty="0" err="1">
                <a:solidFill>
                  <a:srgbClr val="00B050"/>
                </a:solidFill>
                <a:ea typeface="ＭＳ Ｐゴシック" charset="0"/>
              </a:rPr>
              <a:t>k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 is </a:t>
            </a:r>
            <a:r>
              <a:rPr lang="en-US" sz="2800" dirty="0" smtClean="0">
                <a:solidFill>
                  <a:srgbClr val="FF0000"/>
                </a:solidFill>
                <a:ea typeface="ＭＳ Ｐゴシック" charset="0"/>
              </a:rPr>
              <a:t>not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 </a:t>
            </a:r>
            <a:r>
              <a:rPr lang="en-US" altLang="en-US" sz="2800" dirty="0">
                <a:latin typeface="Calibri" panose="020F0502020204030204" pitchFamily="34" charset="0"/>
                <a:sym typeface="Symbol" panose="05050102010706020507" pitchFamily="18" charset="2"/>
              </a:rPr>
              <a:t>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(</a:t>
            </a:r>
            <a:r>
              <a:rPr lang="en-US" sz="2800" dirty="0" err="1" smtClean="0">
                <a:solidFill>
                  <a:srgbClr val="00B050"/>
                </a:solidFill>
                <a:ea typeface="ＭＳ Ｐゴシック" charset="0"/>
              </a:rPr>
              <a:t>r</a:t>
            </a:r>
            <a:r>
              <a:rPr lang="en-US" sz="2800" baseline="30000" dirty="0" err="1" smtClean="0">
                <a:solidFill>
                  <a:srgbClr val="00B050"/>
                </a:solidFill>
                <a:ea typeface="ＭＳ Ｐゴシック" charset="0"/>
              </a:rPr>
              <a:t>n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)</a:t>
            </a:r>
          </a:p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Base is important in exponential functions, a &lt;b implies a</a:t>
            </a:r>
            <a:r>
              <a:rPr lang="en-US" sz="2800" baseline="30000" dirty="0" smtClean="0">
                <a:solidFill>
                  <a:srgbClr val="0070C0"/>
                </a:solidFill>
                <a:ea typeface="ＭＳ Ｐゴシック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 is </a:t>
            </a:r>
            <a:r>
              <a:rPr lang="en-US" sz="2800" dirty="0" smtClean="0">
                <a:solidFill>
                  <a:srgbClr val="FF0000"/>
                </a:solidFill>
                <a:ea typeface="ＭＳ Ｐゴシック" charset="0"/>
              </a:rPr>
              <a:t>not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altLang="en-US" sz="2800" dirty="0">
                <a:latin typeface="Calibri" panose="020F0502020204030204" pitchFamily="34" charset="0"/>
                <a:sym typeface="Symbol" panose="05050102010706020507" pitchFamily="18" charset="2"/>
              </a:rPr>
              <a:t>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sz="2800" baseline="30000" dirty="0" err="1" smtClean="0">
                <a:solidFill>
                  <a:srgbClr val="0070C0"/>
                </a:solidFill>
                <a:ea typeface="ＭＳ Ｐゴシック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825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15875"/>
            <a:ext cx="7772400" cy="1143000"/>
          </a:xfrm>
        </p:spPr>
        <p:txBody>
          <a:bodyPr/>
          <a:lstStyle/>
          <a:p>
            <a:r>
              <a:rPr lang="en-US" altLang="en-US" sz="4000" dirty="0" smtClean="0"/>
              <a:t>Asymptotic bounds of some common functions: </a:t>
            </a:r>
            <a:r>
              <a:rPr lang="en-US" altLang="en-US" sz="4000" dirty="0" smtClean="0">
                <a:solidFill>
                  <a:srgbClr val="FF0000"/>
                </a:solidFill>
              </a:rPr>
              <a:t>small 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58875"/>
            <a:ext cx="7772400" cy="51816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Polynomial of degree d with leading coefficient positive is </a:t>
            </a:r>
            <a:r>
              <a:rPr lang="en-US" sz="2800" dirty="0" smtClean="0">
                <a:solidFill>
                  <a:srgbClr val="FF0000"/>
                </a:solidFill>
                <a:ea typeface="ＭＳ Ｐゴシック" charset="0"/>
              </a:rPr>
              <a:t>not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 o(</a:t>
            </a:r>
            <a:r>
              <a:rPr lang="en-US" sz="2800" dirty="0" err="1" smtClean="0">
                <a:solidFill>
                  <a:srgbClr val="00B050"/>
                </a:solidFill>
                <a:ea typeface="ＭＳ Ｐゴシック" charset="0"/>
              </a:rPr>
              <a:t>n</a:t>
            </a:r>
            <a:r>
              <a:rPr lang="en-US" sz="2800" baseline="30000" dirty="0" err="1" smtClean="0">
                <a:solidFill>
                  <a:srgbClr val="00B050"/>
                </a:solidFill>
                <a:ea typeface="ＭＳ Ｐゴシック" charset="0"/>
              </a:rPr>
              <a:t>d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).</a:t>
            </a:r>
          </a:p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For every b &gt; 1 and k &gt; 0, we have 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 = </a:t>
            </a:r>
            <a:r>
              <a:rPr lang="en-US" sz="2800" dirty="0">
                <a:solidFill>
                  <a:srgbClr val="0070C0"/>
                </a:solidFill>
                <a:ea typeface="ＭＳ Ｐゴシック" charset="0"/>
              </a:rPr>
              <a:t>o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(n)</a:t>
            </a:r>
          </a:p>
          <a:p>
            <a:pPr>
              <a:defRPr/>
            </a:pPr>
            <a:r>
              <a:rPr lang="en-US" sz="2800" dirty="0">
                <a:solidFill>
                  <a:srgbClr val="00B050"/>
                </a:solidFill>
                <a:ea typeface="ＭＳ Ｐゴシック" charset="0"/>
              </a:rPr>
              <a:t>For every b &gt; 1 and k &gt; 0, we have </a:t>
            </a:r>
            <a:r>
              <a:rPr lang="en-US" sz="2800" dirty="0" err="1" smtClean="0">
                <a:solidFill>
                  <a:srgbClr val="00B05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B050"/>
                </a:solidFill>
                <a:ea typeface="ＭＳ Ｐゴシック" charset="0"/>
              </a:rPr>
              <a:t>b</a:t>
            </a:r>
            <a:r>
              <a:rPr lang="en-US" sz="2800" baseline="-25000" dirty="0" smtClean="0">
                <a:solidFill>
                  <a:srgbClr val="00B050"/>
                </a:solidFill>
                <a:ea typeface="ＭＳ Ｐゴシック" charset="0"/>
              </a:rPr>
              <a:t> </a:t>
            </a:r>
            <a:r>
              <a:rPr lang="en-US" sz="2800" dirty="0">
                <a:solidFill>
                  <a:srgbClr val="00B050"/>
                </a:solidFill>
                <a:ea typeface="ＭＳ Ｐゴシック" charset="0"/>
              </a:rPr>
              <a:t>n = 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o(</a:t>
            </a:r>
            <a:r>
              <a:rPr lang="en-US" sz="2800" dirty="0" err="1" smtClean="0">
                <a:solidFill>
                  <a:srgbClr val="00B050"/>
                </a:solidFill>
                <a:ea typeface="ＭＳ Ｐゴシック" charset="0"/>
              </a:rPr>
              <a:t>n</a:t>
            </a:r>
            <a:r>
              <a:rPr lang="en-US" sz="2800" baseline="30000" dirty="0" err="1" smtClean="0">
                <a:solidFill>
                  <a:srgbClr val="00B050"/>
                </a:solidFill>
                <a:ea typeface="ＭＳ Ｐゴシック" charset="0"/>
              </a:rPr>
              <a:t>k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)</a:t>
            </a:r>
          </a:p>
          <a:p>
            <a:pPr>
              <a:defRPr/>
            </a:pP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>
                <a:solidFill>
                  <a:srgbClr val="0070C0"/>
                </a:solidFill>
                <a:ea typeface="ＭＳ Ｐゴシック" charset="0"/>
              </a:rPr>
              <a:t>a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 = 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 /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a and hence, </a:t>
            </a:r>
          </a:p>
          <a:p>
            <a:pPr marL="0" indent="0">
              <a:buFontTx/>
              <a:buNone/>
              <a:defRPr/>
            </a:pPr>
            <a:r>
              <a:rPr lang="en-US" sz="2800" dirty="0">
                <a:solidFill>
                  <a:srgbClr val="0070C0"/>
                </a:solidFill>
                <a:ea typeface="ＭＳ Ｐゴシック" charset="0"/>
              </a:rPr>
              <a:t>	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	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 </a:t>
            </a:r>
            <a:r>
              <a:rPr lang="en-US" sz="2800" dirty="0" smtClean="0">
                <a:solidFill>
                  <a:srgbClr val="FF0000"/>
                </a:solidFill>
                <a:ea typeface="ＭＳ Ｐゴシック" charset="0"/>
              </a:rPr>
              <a:t>not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 = o(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a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n)</a:t>
            </a:r>
          </a:p>
          <a:p>
            <a:pPr>
              <a:defRPr/>
            </a:pP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For every r &gt; 1 and k &gt; 0, we have</a:t>
            </a:r>
          </a:p>
          <a:p>
            <a:pPr marL="0" indent="0">
              <a:buFontTx/>
              <a:buNone/>
              <a:defRPr/>
            </a:pPr>
            <a:r>
              <a:rPr lang="en-US" sz="2800" dirty="0">
                <a:solidFill>
                  <a:srgbClr val="00B050"/>
                </a:solidFill>
                <a:ea typeface="ＭＳ Ｐゴシック" charset="0"/>
              </a:rPr>
              <a:t>	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	</a:t>
            </a:r>
            <a:r>
              <a:rPr lang="en-US" sz="2800" dirty="0" err="1" smtClean="0">
                <a:solidFill>
                  <a:srgbClr val="00B050"/>
                </a:solidFill>
                <a:ea typeface="ＭＳ Ｐゴシック" charset="0"/>
              </a:rPr>
              <a:t>n</a:t>
            </a:r>
            <a:r>
              <a:rPr lang="en-US" sz="2800" baseline="30000" dirty="0" err="1">
                <a:solidFill>
                  <a:srgbClr val="00B050"/>
                </a:solidFill>
                <a:ea typeface="ＭＳ Ｐゴシック" charset="0"/>
              </a:rPr>
              <a:t>k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 = o(</a:t>
            </a:r>
            <a:r>
              <a:rPr lang="en-US" sz="2800" dirty="0" err="1" smtClean="0">
                <a:solidFill>
                  <a:srgbClr val="00B050"/>
                </a:solidFill>
                <a:ea typeface="ＭＳ Ｐゴシック" charset="0"/>
              </a:rPr>
              <a:t>r</a:t>
            </a:r>
            <a:r>
              <a:rPr lang="en-US" sz="2800" baseline="30000" dirty="0" err="1" smtClean="0">
                <a:solidFill>
                  <a:srgbClr val="00B050"/>
                </a:solidFill>
                <a:ea typeface="ＭＳ Ｐゴシック" charset="0"/>
              </a:rPr>
              <a:t>n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)</a:t>
            </a:r>
          </a:p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Base is important in exponential functions, a &lt;b implies a</a:t>
            </a:r>
            <a:r>
              <a:rPr lang="en-US" sz="2800" baseline="30000" dirty="0" smtClean="0">
                <a:solidFill>
                  <a:srgbClr val="0070C0"/>
                </a:solidFill>
                <a:ea typeface="ＭＳ Ｐゴシック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 = o(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sz="2800" baseline="30000" dirty="0" err="1" smtClean="0">
                <a:solidFill>
                  <a:srgbClr val="0070C0"/>
                </a:solidFill>
                <a:ea typeface="ＭＳ Ｐゴシック" charset="0"/>
              </a:rPr>
              <a:t>n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879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228600"/>
          </a:xfrm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dirty="0" smtClean="0">
                <a:solidFill>
                  <a:srgbClr val="00B050"/>
                </a:solidFill>
              </a:rPr>
              <a:t>lim</a:t>
            </a:r>
            <a:r>
              <a:rPr lang="en-US" altLang="en-US" sz="3600" baseline="-25000" dirty="0">
                <a:solidFill>
                  <a:srgbClr val="00B050"/>
                </a:solidFill>
              </a:rPr>
              <a:t>n </a:t>
            </a:r>
            <a:r>
              <a:rPr lang="el-GR" altLang="en-US" sz="3600" baseline="-25000" dirty="0">
                <a:solidFill>
                  <a:srgbClr val="00B050"/>
                </a:solidFill>
                <a:cs typeface="Times New Roman" panose="02020603050405020304" pitchFamily="18" charset="0"/>
              </a:rPr>
              <a:t>→</a:t>
            </a:r>
            <a:r>
              <a:rPr lang="en-US" altLang="en-US" sz="3600" baseline="-25000" dirty="0">
                <a:solidFill>
                  <a:srgbClr val="00B050"/>
                </a:solidFill>
              </a:rPr>
              <a:t> </a:t>
            </a:r>
            <a:r>
              <a:rPr lang="en-US" altLang="en-US" sz="3600" baseline="-250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∞</a:t>
            </a:r>
            <a:r>
              <a:rPr lang="en-US" altLang="en-US" sz="3600" dirty="0" smtClean="0">
                <a:solidFill>
                  <a:srgbClr val="00B050"/>
                </a:solidFill>
              </a:rPr>
              <a:t>f(n</a:t>
            </a:r>
            <a:r>
              <a:rPr lang="en-US" altLang="en-US" sz="3600" dirty="0">
                <a:solidFill>
                  <a:srgbClr val="00B050"/>
                </a:solidFill>
              </a:rPr>
              <a:t>)/g(n) = 0 =&gt; f(n) = o(g(n</a:t>
            </a:r>
            <a:r>
              <a:rPr lang="en-US" altLang="en-US" sz="3600" dirty="0" smtClean="0">
                <a:solidFill>
                  <a:srgbClr val="00B050"/>
                </a:solidFill>
              </a:rPr>
              <a:t>)).</a:t>
            </a:r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  <a:ea typeface="ＭＳ Ｐゴシック" charset="0"/>
              </a:rPr>
              <a:t>For </a:t>
            </a:r>
            <a:r>
              <a:rPr lang="en-US" dirty="0">
                <a:solidFill>
                  <a:srgbClr val="0070C0"/>
                </a:solidFill>
                <a:ea typeface="ＭＳ Ｐゴシック" charset="0"/>
              </a:rPr>
              <a:t>every b &gt; </a:t>
            </a:r>
            <a:r>
              <a:rPr lang="en-US" dirty="0" smtClean="0">
                <a:solidFill>
                  <a:srgbClr val="0070C0"/>
                </a:solidFill>
                <a:ea typeface="ＭＳ Ｐゴシック" charset="0"/>
              </a:rPr>
              <a:t>1, k &gt; 0 however small </a:t>
            </a:r>
            <a:r>
              <a:rPr lang="en-US" dirty="0">
                <a:solidFill>
                  <a:srgbClr val="0070C0"/>
                </a:solidFill>
                <a:ea typeface="ＭＳ Ｐゴシック" charset="0"/>
              </a:rPr>
              <a:t>and M</a:t>
            </a:r>
            <a:r>
              <a:rPr lang="en-US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dirty="0">
                <a:solidFill>
                  <a:srgbClr val="0070C0"/>
                </a:solidFill>
                <a:ea typeface="ＭＳ Ｐゴシック" charset="0"/>
              </a:rPr>
              <a:t>&gt; </a:t>
            </a:r>
            <a:r>
              <a:rPr lang="en-US" dirty="0" smtClean="0">
                <a:solidFill>
                  <a:srgbClr val="0070C0"/>
                </a:solidFill>
                <a:ea typeface="ＭＳ Ｐゴシック" charset="0"/>
              </a:rPr>
              <a:t>0 however large, </a:t>
            </a:r>
            <a:r>
              <a:rPr lang="en-US" dirty="0">
                <a:solidFill>
                  <a:srgbClr val="0070C0"/>
                </a:solidFill>
                <a:ea typeface="ＭＳ Ｐゴシック" charset="0"/>
              </a:rPr>
              <a:t>we have 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  <a:ea typeface="ＭＳ Ｐゴシック" charset="0"/>
              </a:rPr>
              <a:t>   	 </a:t>
            </a:r>
            <a:r>
              <a:rPr lang="en-US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baseline="-25000" dirty="0" err="1" smtClean="0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baseline="30000" dirty="0" smtClean="0">
                <a:solidFill>
                  <a:srgbClr val="0070C0"/>
                </a:solidFill>
                <a:ea typeface="ＭＳ Ｐゴシック" charset="0"/>
              </a:rPr>
              <a:t>M</a:t>
            </a:r>
            <a:r>
              <a:rPr lang="en-US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dirty="0">
                <a:solidFill>
                  <a:srgbClr val="0070C0"/>
                </a:solidFill>
                <a:ea typeface="ＭＳ Ｐゴシック" charset="0"/>
              </a:rPr>
              <a:t>n = </a:t>
            </a:r>
            <a:r>
              <a:rPr lang="en-US" dirty="0" smtClean="0">
                <a:solidFill>
                  <a:srgbClr val="0070C0"/>
                </a:solidFill>
                <a:ea typeface="ＭＳ Ｐゴシック" charset="0"/>
              </a:rPr>
              <a:t>o(</a:t>
            </a:r>
            <a:r>
              <a:rPr lang="en-US" dirty="0" err="1" smtClean="0">
                <a:solidFill>
                  <a:srgbClr val="0070C0"/>
                </a:solidFill>
                <a:ea typeface="ＭＳ Ｐゴシック" charset="0"/>
              </a:rPr>
              <a:t>n</a:t>
            </a:r>
            <a:r>
              <a:rPr lang="en-US" baseline="30000" dirty="0" err="1" smtClean="0">
                <a:solidFill>
                  <a:srgbClr val="0070C0"/>
                </a:solidFill>
                <a:ea typeface="ＭＳ Ｐゴシック" charset="0"/>
              </a:rPr>
              <a:t>k</a:t>
            </a:r>
            <a:r>
              <a:rPr lang="en-US" dirty="0" smtClean="0">
                <a:solidFill>
                  <a:srgbClr val="0070C0"/>
                </a:solidFill>
                <a:ea typeface="ＭＳ Ｐゴシック" charset="0"/>
              </a:rPr>
              <a:t>)</a:t>
            </a:r>
            <a:endParaRPr lang="en-US" dirty="0">
              <a:solidFill>
                <a:srgbClr val="0070C0"/>
              </a:solidFill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  <a:ea typeface="ＭＳ Ｐゴシック" charset="0"/>
              </a:rPr>
              <a:t>F</a:t>
            </a:r>
            <a:r>
              <a:rPr lang="en-US" dirty="0" smtClean="0">
                <a:solidFill>
                  <a:srgbClr val="00B050"/>
                </a:solidFill>
                <a:ea typeface="ＭＳ Ｐゴシック" charset="0"/>
              </a:rPr>
              <a:t>or </a:t>
            </a:r>
            <a:r>
              <a:rPr lang="en-US" dirty="0">
                <a:solidFill>
                  <a:srgbClr val="00B050"/>
                </a:solidFill>
                <a:ea typeface="ＭＳ Ｐゴシック" charset="0"/>
              </a:rPr>
              <a:t>every r &gt; 1 and </a:t>
            </a:r>
            <a:r>
              <a:rPr lang="en-US" dirty="0" smtClean="0">
                <a:solidFill>
                  <a:srgbClr val="00B050"/>
                </a:solidFill>
                <a:ea typeface="ＭＳ Ｐゴシック" charset="0"/>
              </a:rPr>
              <a:t>k </a:t>
            </a:r>
            <a:r>
              <a:rPr lang="en-US" dirty="0">
                <a:solidFill>
                  <a:srgbClr val="00B050"/>
                </a:solidFill>
                <a:ea typeface="ＭＳ Ｐゴシック" charset="0"/>
              </a:rPr>
              <a:t>&gt; 0, we have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solidFill>
                  <a:srgbClr val="00B050"/>
                </a:solidFill>
                <a:ea typeface="ＭＳ Ｐゴシック" charset="0"/>
              </a:rPr>
              <a:t>		</a:t>
            </a:r>
            <a:r>
              <a:rPr lang="en-US" dirty="0" err="1" smtClean="0">
                <a:solidFill>
                  <a:srgbClr val="00B050"/>
                </a:solidFill>
                <a:ea typeface="ＭＳ Ｐゴシック" charset="0"/>
              </a:rPr>
              <a:t>n</a:t>
            </a:r>
            <a:r>
              <a:rPr lang="en-US" baseline="30000" dirty="0" err="1" smtClean="0">
                <a:solidFill>
                  <a:srgbClr val="00B050"/>
                </a:solidFill>
                <a:ea typeface="ＭＳ Ｐゴシック" charset="0"/>
              </a:rPr>
              <a:t>k</a:t>
            </a:r>
            <a:r>
              <a:rPr lang="en-US" dirty="0" smtClean="0">
                <a:solidFill>
                  <a:srgbClr val="00B050"/>
                </a:solidFill>
                <a:ea typeface="ＭＳ Ｐゴシック" charset="0"/>
              </a:rPr>
              <a:t> </a:t>
            </a:r>
            <a:r>
              <a:rPr lang="en-US" dirty="0">
                <a:solidFill>
                  <a:srgbClr val="00B050"/>
                </a:solidFill>
                <a:ea typeface="ＭＳ Ｐゴシック" charset="0"/>
              </a:rPr>
              <a:t>= </a:t>
            </a:r>
            <a:r>
              <a:rPr lang="en-US" dirty="0" smtClean="0">
                <a:solidFill>
                  <a:srgbClr val="00B050"/>
                </a:solidFill>
                <a:ea typeface="ＭＳ Ｐゴシック" charset="0"/>
              </a:rPr>
              <a:t>o(</a:t>
            </a:r>
            <a:r>
              <a:rPr lang="en-US" dirty="0" err="1">
                <a:solidFill>
                  <a:srgbClr val="00B050"/>
                </a:solidFill>
                <a:ea typeface="ＭＳ Ｐゴシック" charset="0"/>
              </a:rPr>
              <a:t>r</a:t>
            </a:r>
            <a:r>
              <a:rPr lang="en-US" baseline="30000" dirty="0" err="1">
                <a:solidFill>
                  <a:srgbClr val="00B050"/>
                </a:solidFill>
                <a:ea typeface="ＭＳ Ｐゴシック" charset="0"/>
              </a:rPr>
              <a:t>n</a:t>
            </a:r>
            <a:r>
              <a:rPr lang="en-US" dirty="0">
                <a:solidFill>
                  <a:srgbClr val="00B050"/>
                </a:solidFill>
                <a:ea typeface="ＭＳ Ｐゴシック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 dirty="0" err="1" smtClean="0">
                <a:solidFill>
                  <a:srgbClr val="0070C0"/>
                </a:solidFill>
              </a:rPr>
              <a:t>lim</a:t>
            </a:r>
            <a:r>
              <a:rPr lang="en-US" altLang="en-US" sz="3600" dirty="0">
                <a:solidFill>
                  <a:srgbClr val="0070C0"/>
                </a:solidFill>
              </a:rPr>
              <a:t> </a:t>
            </a:r>
            <a:r>
              <a:rPr lang="en-US" altLang="en-US" sz="3600" baseline="-25000" dirty="0">
                <a:solidFill>
                  <a:srgbClr val="0070C0"/>
                </a:solidFill>
              </a:rPr>
              <a:t>n </a:t>
            </a:r>
            <a:r>
              <a:rPr lang="el-GR" altLang="en-US" sz="3600" baseline="-25000" dirty="0">
                <a:solidFill>
                  <a:srgbClr val="0070C0"/>
                </a:solidFill>
                <a:cs typeface="Times New Roman" panose="02020603050405020304" pitchFamily="18" charset="0"/>
              </a:rPr>
              <a:t>→</a:t>
            </a:r>
            <a:r>
              <a:rPr lang="en-US" altLang="en-US" sz="3600" baseline="-25000" dirty="0">
                <a:solidFill>
                  <a:srgbClr val="0070C0"/>
                </a:solidFill>
              </a:rPr>
              <a:t> </a:t>
            </a:r>
            <a:r>
              <a:rPr lang="en-US" altLang="en-US" sz="3600" baseline="-25000" dirty="0">
                <a:solidFill>
                  <a:srgbClr val="0070C0"/>
                </a:solidFill>
                <a:cs typeface="Times New Roman" panose="02020603050405020304" pitchFamily="18" charset="0"/>
              </a:rPr>
              <a:t>∞</a:t>
            </a:r>
            <a:r>
              <a:rPr lang="en-US" altLang="en-US" sz="3600" baseline="-25000" dirty="0" smtClean="0">
                <a:solidFill>
                  <a:srgbClr val="0070C0"/>
                </a:solidFill>
              </a:rPr>
              <a:t> </a:t>
            </a:r>
            <a:r>
              <a:rPr lang="en-US" altLang="en-US" sz="3600" dirty="0">
                <a:solidFill>
                  <a:srgbClr val="0070C0"/>
                </a:solidFill>
              </a:rPr>
              <a:t>f(n)/g(n) = c =&gt; f(n) = </a:t>
            </a:r>
            <a:r>
              <a:rPr lang="el-GR" altLang="en-US" sz="3600" dirty="0">
                <a:solidFill>
                  <a:srgbClr val="0070C0"/>
                </a:solidFill>
                <a:cs typeface="Times New Roman" panose="02020603050405020304" pitchFamily="18" charset="0"/>
              </a:rPr>
              <a:t>θ</a:t>
            </a:r>
            <a:r>
              <a:rPr lang="en-US" altLang="en-US" sz="3600" dirty="0">
                <a:solidFill>
                  <a:srgbClr val="0070C0"/>
                </a:solidFill>
              </a:rPr>
              <a:t>(g(n</a:t>
            </a:r>
            <a:r>
              <a:rPr lang="en-US" altLang="en-US" sz="3600" dirty="0" smtClean="0">
                <a:solidFill>
                  <a:srgbClr val="0070C0"/>
                </a:solidFill>
              </a:rPr>
              <a:t>)), </a:t>
            </a:r>
            <a:r>
              <a:rPr lang="en-US" altLang="en-US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where </a:t>
            </a:r>
            <a:r>
              <a:rPr lang="en-US" altLang="en-US" dirty="0">
                <a:solidFill>
                  <a:srgbClr val="0070C0"/>
                </a:solidFill>
                <a:cs typeface="Times New Roman" panose="02020603050405020304" pitchFamily="18" charset="0"/>
              </a:rPr>
              <a:t>c is a positive constant.</a:t>
            </a:r>
            <a:endParaRPr lang="en-US" altLang="en-US" dirty="0">
              <a:solidFill>
                <a:srgbClr val="0070C0"/>
              </a:solidFill>
            </a:endParaRPr>
          </a:p>
          <a:p>
            <a:pPr marL="57150" indent="0">
              <a:buNone/>
              <a:defRPr/>
            </a:pPr>
            <a:endParaRPr lang="en-US" dirty="0" smtClean="0">
              <a:ea typeface="ＭＳ Ｐゴシック" charset="0"/>
            </a:endParaRPr>
          </a:p>
          <a:p>
            <a:pPr>
              <a:buFont typeface="Symbol" charset="0"/>
              <a:buChar char=""/>
              <a:defRPr/>
            </a:pP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alibri" panose="020F0502020204030204" pitchFamily="34" charset="0"/>
              </a:rPr>
              <a:t>Arrange some functions</a:t>
            </a:r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Let us arrange the following functions in ascending order (assume log n = o(n) is known)</a:t>
            </a:r>
          </a:p>
          <a:p>
            <a:pPr lvl="1" eaLnBrk="1" hangingPunct="1"/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</a:rPr>
              <a:t>n, n</a:t>
            </a:r>
            <a:r>
              <a:rPr lang="en-US" altLang="en-US" baseline="30000" dirty="0" smtClean="0">
                <a:latin typeface="Calibri" panose="020F0502020204030204" pitchFamily="34" charset="0"/>
                <a:ea typeface="ヒラギノ角ゴ Pro W3" pitchFamily="-84" charset="-128"/>
              </a:rPr>
              <a:t>2</a:t>
            </a: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</a:rPr>
              <a:t>, n</a:t>
            </a:r>
            <a:r>
              <a:rPr lang="en-US" altLang="en-US" baseline="30000" dirty="0" smtClean="0">
                <a:latin typeface="Calibri" panose="020F0502020204030204" pitchFamily="34" charset="0"/>
                <a:ea typeface="ヒラギノ角ゴ Pro W3" pitchFamily="-84" charset="-128"/>
              </a:rPr>
              <a:t>3</a:t>
            </a: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</a:rPr>
              <a:t>, </a:t>
            </a:r>
            <a:r>
              <a:rPr lang="en-US" altLang="en-US" dirty="0" err="1" smtClean="0">
                <a:latin typeface="Calibri" panose="020F0502020204030204" pitchFamily="34" charset="0"/>
                <a:ea typeface="ヒラギノ角ゴ Pro W3" pitchFamily="-84" charset="-128"/>
              </a:rPr>
              <a:t>sqrt</a:t>
            </a: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</a:rPr>
              <a:t>(n), </a:t>
            </a:r>
            <a:r>
              <a:rPr lang="en-US" altLang="en-US" dirty="0" err="1" smtClean="0">
                <a:latin typeface="Calibri" panose="020F0502020204030204" pitchFamily="34" charset="0"/>
                <a:ea typeface="ヒラギノ角ゴ Pro W3" pitchFamily="-84" charset="-128"/>
              </a:rPr>
              <a:t>n^epsilon</a:t>
            </a: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</a:rPr>
              <a:t>, log n, log</a:t>
            </a:r>
            <a:r>
              <a:rPr lang="en-US" altLang="en-US" baseline="30000" dirty="0">
                <a:latin typeface="Calibri" panose="020F0502020204030204" pitchFamily="34" charset="0"/>
                <a:ea typeface="ヒラギノ角ゴ Pro W3" pitchFamily="-84" charset="-128"/>
              </a:rPr>
              <a:t>2</a:t>
            </a: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</a:rPr>
              <a:t> n, n log n, n/log n, 2</a:t>
            </a:r>
            <a:r>
              <a:rPr lang="en-US" altLang="en-US" baseline="30000" dirty="0" smtClean="0">
                <a:latin typeface="Calibri" panose="020F0502020204030204" pitchFamily="34" charset="0"/>
                <a:ea typeface="ヒラギノ角ゴ Pro W3" pitchFamily="-84" charset="-128"/>
              </a:rPr>
              <a:t>n</a:t>
            </a: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</a:rPr>
              <a:t>, 3</a:t>
            </a:r>
            <a:r>
              <a:rPr lang="en-US" altLang="en-US" baseline="30000" dirty="0" smtClean="0">
                <a:latin typeface="Calibri" panose="020F0502020204030204" pitchFamily="34" charset="0"/>
                <a:ea typeface="ヒラギノ角ゴ Pro W3" pitchFamily="-84" charset="-128"/>
              </a:rPr>
              <a:t>n</a:t>
            </a:r>
          </a:p>
          <a:p>
            <a:pPr eaLnBrk="1" hangingPunct="1"/>
            <a:endParaRPr lang="en-US" altLang="en-US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Topics Covered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Asymptotic Notations</a:t>
            </a:r>
          </a:p>
          <a:p>
            <a:pPr eaLnBrk="1" hangingPunct="1"/>
            <a:r>
              <a:rPr lang="en-US" altLang="en-US" dirty="0" smtClean="0"/>
              <a:t>Bounding Sums by Integrals</a:t>
            </a:r>
          </a:p>
          <a:p>
            <a:pPr eaLnBrk="1" hangingPunct="1"/>
            <a:r>
              <a:rPr lang="en-US" altLang="en-US" dirty="0" smtClean="0"/>
              <a:t>Recurrence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59"/>
            <a:ext cx="7772400" cy="685800"/>
          </a:xfrm>
        </p:spPr>
        <p:txBody>
          <a:bodyPr/>
          <a:lstStyle/>
          <a:p>
            <a:r>
              <a:rPr lang="en-US" dirty="0" smtClean="0"/>
              <a:t>Asymptotic 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318" y="914400"/>
            <a:ext cx="7772400" cy="5257800"/>
          </a:xfrm>
        </p:spPr>
        <p:txBody>
          <a:bodyPr/>
          <a:lstStyle/>
          <a:p>
            <a:r>
              <a:rPr lang="en-US" dirty="0" smtClean="0"/>
              <a:t>What does asymptotic mean?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At infinity (large)</a:t>
            </a:r>
          </a:p>
          <a:p>
            <a:r>
              <a:rPr lang="en-US" dirty="0" smtClean="0"/>
              <a:t>What do we understand by asymptotically positive(AP) functions? Or by asymptotically non negative(ANN) functions?</a:t>
            </a:r>
          </a:p>
          <a:p>
            <a:r>
              <a:rPr lang="en-US" dirty="0" smtClean="0"/>
              <a:t>Why should we study asymptotic properties of a function?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Because we want to deal with problems of large size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95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600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/>
            </a:r>
            <a:br>
              <a:rPr lang="en-US" altLang="en-US" dirty="0" smtClean="0">
                <a:latin typeface="Calibri" panose="020F0502020204030204" pitchFamily="34" charset="0"/>
              </a:rPr>
            </a:br>
            <a:r>
              <a:rPr lang="en-US" altLang="en-US" dirty="0" smtClean="0">
                <a:latin typeface="Calibri" panose="020F0502020204030204" pitchFamily="34" charset="0"/>
              </a:rPr>
              <a:t>Growth Functions :Big O Notation</a:t>
            </a:r>
            <a:br>
              <a:rPr lang="en-US" altLang="en-US" dirty="0" smtClean="0">
                <a:latin typeface="Calibri" panose="020F0502020204030204" pitchFamily="34" charset="0"/>
              </a:rPr>
            </a:b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</a:pPr>
            <a:endParaRPr lang="en-US" altLang="en-US" dirty="0" smtClean="0">
              <a:latin typeface="Calibri" panose="020F0502020204030204" pitchFamily="34" charset="0"/>
              <a:ea typeface="ヒラギノ角ゴ Pro W3" pitchFamily="-8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</a:rPr>
              <a:t>f(n) is O(g(n)) if there exist positive constants </a:t>
            </a:r>
            <a:r>
              <a:rPr lang="en-US" altLang="en-US" i="1" dirty="0" smtClean="0">
                <a:latin typeface="Calibri" panose="020F0502020204030204" pitchFamily="34" charset="0"/>
                <a:ea typeface="ヒラギノ角ゴ Pro W3" pitchFamily="-84" charset="-128"/>
              </a:rPr>
              <a:t>c</a:t>
            </a: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</a:rPr>
              <a:t> and </a:t>
            </a:r>
            <a:r>
              <a:rPr lang="en-US" altLang="en-US" i="1" dirty="0">
                <a:latin typeface="Calibri" panose="020F0502020204030204" pitchFamily="34" charset="0"/>
                <a:ea typeface="ヒラギノ角ゴ Pro W3" pitchFamily="-84" charset="-128"/>
              </a:rPr>
              <a:t>m</a:t>
            </a:r>
            <a:r>
              <a:rPr lang="en-US" altLang="en-US" i="1" dirty="0" smtClean="0">
                <a:latin typeface="Calibri" panose="020F0502020204030204" pitchFamily="34" charset="0"/>
                <a:ea typeface="ヒラギノ角ゴ Pro W3" pitchFamily="-84" charset="-128"/>
              </a:rPr>
              <a:t> </a:t>
            </a: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</a:rPr>
              <a:t>such that </a:t>
            </a:r>
          </a:p>
          <a:p>
            <a:pPr eaLnBrk="1" hangingPunct="1">
              <a:lnSpc>
                <a:spcPct val="70000"/>
              </a:lnSpc>
            </a:pPr>
            <a:endParaRPr lang="en-US" altLang="en-US" dirty="0">
              <a:latin typeface="Calibri" panose="020F0502020204030204" pitchFamily="34" charset="0"/>
              <a:ea typeface="ヒラギノ角ゴ Pro W3" pitchFamily="-84" charset="-128"/>
            </a:endParaRPr>
          </a:p>
          <a:p>
            <a:pPr marL="0" indent="0" algn="ctr" eaLnBrk="1" hangingPunct="1">
              <a:lnSpc>
                <a:spcPct val="70000"/>
              </a:lnSpc>
              <a:buNone/>
            </a:pP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</a:rPr>
              <a:t>f(n) </a:t>
            </a: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  <a:sym typeface="Symbol" panose="05050102010706020507" pitchFamily="18" charset="2"/>
              </a:rPr>
              <a:t> </a:t>
            </a:r>
            <a:r>
              <a:rPr lang="en-US" altLang="en-US" i="1" dirty="0" smtClean="0">
                <a:latin typeface="Calibri" panose="020F0502020204030204" pitchFamily="34" charset="0"/>
                <a:ea typeface="ヒラギノ角ゴ Pro W3" pitchFamily="-84" charset="-128"/>
                <a:sym typeface="Symbol" panose="05050102010706020507" pitchFamily="18" charset="2"/>
              </a:rPr>
              <a:t>c</a:t>
            </a: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  <a:sym typeface="Symbol" panose="05050102010706020507" pitchFamily="18" charset="2"/>
              </a:rPr>
              <a:t>  g(n) for all n  </a:t>
            </a:r>
            <a:r>
              <a:rPr lang="en-US" altLang="en-US" i="1" dirty="0">
                <a:latin typeface="Calibri" panose="020F0502020204030204" pitchFamily="34" charset="0"/>
                <a:ea typeface="ヒラギノ角ゴ Pro W3" pitchFamily="-84" charset="-128"/>
                <a:sym typeface="Symbol" panose="05050102010706020507" pitchFamily="18" charset="2"/>
              </a:rPr>
              <a:t>m</a:t>
            </a:r>
            <a:endParaRPr lang="en-US" altLang="en-US" i="1" dirty="0" smtClean="0">
              <a:latin typeface="Calibri" panose="020F0502020204030204" pitchFamily="34" charset="0"/>
              <a:ea typeface="ヒラギノ角ゴ Pro W3" pitchFamily="-84" charset="-128"/>
              <a:sym typeface="Symbol" panose="05050102010706020507" pitchFamily="18" charset="2"/>
            </a:endParaRPr>
          </a:p>
          <a:p>
            <a:pPr eaLnBrk="1" hangingPunct="1">
              <a:lnSpc>
                <a:spcPct val="70000"/>
              </a:lnSpc>
            </a:pPr>
            <a:endParaRPr lang="en-US" altLang="en-US" sz="28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dirty="0" smtClean="0">
                <a:latin typeface="Calibri" panose="020F0502020204030204" pitchFamily="34" charset="0"/>
              </a:rPr>
              <a:t>Intuitively, it means f(n) grows no faster than c g(n) for large n.</a:t>
            </a:r>
          </a:p>
          <a:p>
            <a:pPr eaLnBrk="1" hangingPunct="1">
              <a:lnSpc>
                <a:spcPct val="70000"/>
              </a:lnSpc>
            </a:pPr>
            <a:endParaRPr lang="en-US" altLang="en-US" sz="2800" dirty="0" smtClean="0">
              <a:latin typeface="Calibri" panose="020F0502020204030204" pitchFamily="34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altLang="en-US" sz="2400" dirty="0" smtClean="0">
              <a:latin typeface="Calibri" panose="020F0502020204030204" pitchFamily="34" charset="0"/>
              <a:ea typeface="ヒラギノ角ゴ Pro W3" pitchFamily="-84" charset="-128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400" dirty="0" smtClean="0">
              <a:latin typeface="Calibri" panose="020F0502020204030204" pitchFamily="34" charset="0"/>
              <a:ea typeface="ヒラギノ角ゴ Pro W3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58906" y="0"/>
            <a:ext cx="7772400" cy="9233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Why the constant ‘</a:t>
            </a:r>
            <a:r>
              <a:rPr lang="en-US" altLang="ja-JP" dirty="0" smtClean="0">
                <a:latin typeface="Calibri" panose="020F0502020204030204" pitchFamily="34" charset="0"/>
              </a:rPr>
              <a:t>c’?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906" y="838200"/>
            <a:ext cx="7772400" cy="556259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Calibri" panose="020F0502020204030204" pitchFamily="34" charset="0"/>
              </a:rPr>
              <a:t>Suppose we have two algorithms to solve the problem say sorting: Insertion Sort and Merge sort for </a:t>
            </a:r>
            <a:r>
              <a:rPr lang="en-US" altLang="en-US" sz="2800" dirty="0" err="1" smtClean="0">
                <a:latin typeface="Calibri" panose="020F0502020204030204" pitchFamily="34" charset="0"/>
              </a:rPr>
              <a:t>eg</a:t>
            </a:r>
            <a:r>
              <a:rPr lang="en-US" altLang="en-US" sz="28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Calibri" panose="020F0502020204030204" pitchFamily="34" charset="0"/>
              </a:rPr>
              <a:t>Why should we have more than one algorithm to solve the same problem?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E</a:t>
            </a:r>
            <a:r>
              <a:rPr lang="en-US" alt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fficiency.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dirty="0" smtClean="0">
                <a:latin typeface="Calibri" panose="020F0502020204030204" pitchFamily="34" charset="0"/>
              </a:rPr>
              <a:t>How do we measure efficiency?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System resources for example </a:t>
            </a:r>
            <a:r>
              <a:rPr lang="ja-JP" alt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‘</a:t>
            </a:r>
            <a:r>
              <a:rPr lang="en-US" altLang="ja-JP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time</a:t>
            </a:r>
            <a:r>
              <a:rPr lang="ja-JP" alt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ja-JP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Calibri" panose="020F0502020204030204" pitchFamily="34" charset="0"/>
              </a:rPr>
              <a:t>How do we measure time?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System Clock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Calibri" panose="020F0502020204030204" pitchFamily="34" charset="0"/>
              </a:rPr>
              <a:t>Same algorithm on different machines gives different time?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Calibri" panose="020F0502020204030204" pitchFamily="34" charset="0"/>
              </a:rPr>
              <a:t>So, we count the number of primitive operations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latin typeface="Calibri" panose="020F0502020204030204" pitchFamily="34" charset="0"/>
            </a:endParaRPr>
          </a:p>
        </p:txBody>
      </p:sp>
      <p:pic>
        <p:nvPicPr>
          <p:cNvPr id="37890" name="Picture 2" descr="http://previews.123rf.com/images/kennykiernanillustration/kennykiernanillustration1307/kennykiernanillustration130700046/20686687-Boy-Trying-To-Remember-or-Thinking-Hard-Scratching-Head-Stock-Vec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648200"/>
            <a:ext cx="120700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90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Constant ‘m’?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Remember?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nly interested in problem with large input size.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62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Big 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Guarantee.</a:t>
            </a:r>
          </a:p>
          <a:p>
            <a:endParaRPr lang="en-US" dirty="0"/>
          </a:p>
          <a:p>
            <a:r>
              <a:rPr lang="en-US" dirty="0" smtClean="0"/>
              <a:t>What do we mean by this?</a:t>
            </a:r>
          </a:p>
          <a:p>
            <a:endParaRPr lang="en-US" dirty="0"/>
          </a:p>
          <a:p>
            <a:r>
              <a:rPr lang="en-US" dirty="0" smtClean="0"/>
              <a:t>Guarantee that the algorithm will never take more than this much amount of time.</a:t>
            </a:r>
          </a:p>
          <a:p>
            <a:pPr lvl="1"/>
            <a:r>
              <a:rPr lang="en-US" dirty="0" smtClean="0"/>
              <a:t>That is to say, time in the worst case scenario.</a:t>
            </a:r>
          </a:p>
          <a:p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121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15875"/>
            <a:ext cx="7772400" cy="1143000"/>
          </a:xfrm>
        </p:spPr>
        <p:txBody>
          <a:bodyPr/>
          <a:lstStyle/>
          <a:p>
            <a:r>
              <a:rPr lang="en-US" altLang="en-US" sz="4000" dirty="0" smtClean="0"/>
              <a:t>Asymptotic bounds of some common functions : </a:t>
            </a:r>
            <a:r>
              <a:rPr lang="en-US" altLang="en-US" sz="4000" dirty="0" smtClean="0">
                <a:solidFill>
                  <a:srgbClr val="FF0000"/>
                </a:solidFill>
              </a:rPr>
              <a:t>Big 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58875"/>
            <a:ext cx="7772400" cy="51816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Polynomial of degree d with leading coefficient positive is </a:t>
            </a:r>
            <a:r>
              <a:rPr lang="en-US" sz="2800" dirty="0">
                <a:solidFill>
                  <a:srgbClr val="00B050"/>
                </a:solidFill>
                <a:ea typeface="ＭＳ Ｐゴシック" charset="0"/>
              </a:rPr>
              <a:t>O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(</a:t>
            </a:r>
            <a:r>
              <a:rPr lang="en-US" sz="2800" dirty="0" err="1" smtClean="0">
                <a:solidFill>
                  <a:srgbClr val="00B050"/>
                </a:solidFill>
                <a:ea typeface="ＭＳ Ｐゴシック" charset="0"/>
              </a:rPr>
              <a:t>n</a:t>
            </a:r>
            <a:r>
              <a:rPr lang="en-US" sz="2800" baseline="30000" dirty="0" err="1" smtClean="0">
                <a:solidFill>
                  <a:srgbClr val="00B050"/>
                </a:solidFill>
                <a:ea typeface="ＭＳ Ｐゴシック" charset="0"/>
              </a:rPr>
              <a:t>d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).</a:t>
            </a:r>
          </a:p>
          <a:p>
            <a:pPr>
              <a:defRPr/>
            </a:pP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For every b &gt; 1 and k &gt; 0, we have 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 = O(n)</a:t>
            </a:r>
          </a:p>
          <a:p>
            <a:pPr>
              <a:defRPr/>
            </a:pPr>
            <a:r>
              <a:rPr lang="en-US" sz="2800" dirty="0">
                <a:solidFill>
                  <a:srgbClr val="00B050"/>
                </a:solidFill>
                <a:ea typeface="ＭＳ Ｐゴシック" charset="0"/>
              </a:rPr>
              <a:t>For every b &gt; 1 and k &gt; 0, we have </a:t>
            </a:r>
            <a:r>
              <a:rPr lang="en-US" sz="2800" dirty="0" err="1" smtClean="0">
                <a:solidFill>
                  <a:srgbClr val="00B05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B050"/>
                </a:solidFill>
                <a:ea typeface="ＭＳ Ｐゴシック" charset="0"/>
              </a:rPr>
              <a:t>b</a:t>
            </a:r>
            <a:r>
              <a:rPr lang="en-US" sz="2800" baseline="-25000" dirty="0" smtClean="0">
                <a:solidFill>
                  <a:srgbClr val="00B050"/>
                </a:solidFill>
                <a:ea typeface="ＭＳ Ｐゴシック" charset="0"/>
              </a:rPr>
              <a:t> </a:t>
            </a:r>
            <a:r>
              <a:rPr lang="en-US" sz="2800" dirty="0">
                <a:solidFill>
                  <a:srgbClr val="00B050"/>
                </a:solidFill>
                <a:ea typeface="ＭＳ Ｐゴシック" charset="0"/>
              </a:rPr>
              <a:t>n = O(</a:t>
            </a:r>
            <a:r>
              <a:rPr lang="en-US" sz="2800" dirty="0" err="1">
                <a:solidFill>
                  <a:srgbClr val="00B050"/>
                </a:solidFill>
                <a:ea typeface="ＭＳ Ｐゴシック" charset="0"/>
              </a:rPr>
              <a:t>n</a:t>
            </a:r>
            <a:r>
              <a:rPr lang="en-US" sz="2800" baseline="30000" dirty="0" err="1">
                <a:solidFill>
                  <a:srgbClr val="00B050"/>
                </a:solidFill>
                <a:ea typeface="ＭＳ Ｐゴシック" charset="0"/>
              </a:rPr>
              <a:t>k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)</a:t>
            </a:r>
          </a:p>
          <a:p>
            <a:pPr>
              <a:defRPr/>
            </a:pP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>
                <a:solidFill>
                  <a:srgbClr val="0070C0"/>
                </a:solidFill>
                <a:ea typeface="ＭＳ Ｐゴシック" charset="0"/>
              </a:rPr>
              <a:t>a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 = 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 /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a and hence, </a:t>
            </a:r>
          </a:p>
          <a:p>
            <a:pPr marL="0" indent="0">
              <a:buFontTx/>
              <a:buNone/>
              <a:defRPr/>
            </a:pPr>
            <a:r>
              <a:rPr lang="en-US" sz="2800" dirty="0">
                <a:solidFill>
                  <a:srgbClr val="0070C0"/>
                </a:solidFill>
                <a:ea typeface="ＭＳ Ｐゴシック" charset="0"/>
              </a:rPr>
              <a:t>	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	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 = </a:t>
            </a:r>
            <a:r>
              <a:rPr lang="en-US" sz="2800" dirty="0">
                <a:solidFill>
                  <a:srgbClr val="0070C0"/>
                </a:solidFill>
                <a:ea typeface="ＭＳ Ｐゴシック" charset="0"/>
              </a:rPr>
              <a:t>O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ea typeface="ＭＳ Ｐゴシック" charset="0"/>
              </a:rPr>
              <a:t>log</a:t>
            </a:r>
            <a:r>
              <a:rPr lang="en-US" sz="2800" baseline="-25000" dirty="0" err="1" smtClean="0">
                <a:solidFill>
                  <a:srgbClr val="0070C0"/>
                </a:solidFill>
                <a:ea typeface="ＭＳ Ｐゴシック" charset="0"/>
              </a:rPr>
              <a:t>a</a:t>
            </a:r>
            <a:r>
              <a:rPr lang="en-US" sz="2800" baseline="-25000" dirty="0" smtClean="0">
                <a:solidFill>
                  <a:srgbClr val="0070C0"/>
                </a:solidFill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a typeface="ＭＳ Ｐゴシック" charset="0"/>
              </a:rPr>
              <a:t>n)</a:t>
            </a:r>
          </a:p>
          <a:p>
            <a:pPr>
              <a:defRPr/>
            </a:pP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For every r &gt; 1 and k &gt; 0, we have</a:t>
            </a:r>
          </a:p>
          <a:p>
            <a:pPr marL="0" indent="0">
              <a:buFontTx/>
              <a:buNone/>
              <a:defRPr/>
            </a:pPr>
            <a:r>
              <a:rPr lang="en-US" sz="2800" dirty="0">
                <a:solidFill>
                  <a:srgbClr val="00B050"/>
                </a:solidFill>
                <a:ea typeface="ＭＳ Ｐゴシック" charset="0"/>
              </a:rPr>
              <a:t>	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	</a:t>
            </a:r>
            <a:r>
              <a:rPr lang="en-US" sz="2800" dirty="0" err="1" smtClean="0">
                <a:solidFill>
                  <a:srgbClr val="00B050"/>
                </a:solidFill>
                <a:ea typeface="ＭＳ Ｐゴシック" charset="0"/>
              </a:rPr>
              <a:t>n</a:t>
            </a:r>
            <a:r>
              <a:rPr lang="en-US" sz="2800" baseline="30000" dirty="0" err="1">
                <a:solidFill>
                  <a:srgbClr val="00B050"/>
                </a:solidFill>
                <a:ea typeface="ＭＳ Ｐゴシック" charset="0"/>
              </a:rPr>
              <a:t>k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 = O(</a:t>
            </a:r>
            <a:r>
              <a:rPr lang="en-US" sz="2800" dirty="0" err="1" smtClean="0">
                <a:solidFill>
                  <a:srgbClr val="00B050"/>
                </a:solidFill>
                <a:ea typeface="ＭＳ Ｐゴシック" charset="0"/>
              </a:rPr>
              <a:t>r</a:t>
            </a:r>
            <a:r>
              <a:rPr lang="en-US" sz="2800" baseline="30000" dirty="0" err="1" smtClean="0">
                <a:solidFill>
                  <a:srgbClr val="00B050"/>
                </a:solidFill>
                <a:ea typeface="ＭＳ Ｐゴシック" charset="0"/>
              </a:rPr>
              <a:t>n</a:t>
            </a:r>
            <a:r>
              <a:rPr lang="en-US" sz="2800" dirty="0" smtClean="0">
                <a:solidFill>
                  <a:srgbClr val="00B050"/>
                </a:solidFill>
                <a:ea typeface="ＭＳ Ｐゴシック" charset="0"/>
              </a:rPr>
              <a:t>)</a:t>
            </a:r>
          </a:p>
          <a:p>
            <a:pPr marL="0" indent="0">
              <a:buNone/>
              <a:defRPr/>
            </a:pPr>
            <a:r>
              <a:rPr lang="en-US" sz="2800" dirty="0">
                <a:solidFill>
                  <a:srgbClr val="0070C0"/>
                </a:solidFill>
                <a:ea typeface="ＭＳ Ｐゴシック" charset="0"/>
              </a:rPr>
              <a:t>Base is important in exponential functions, a &lt;b implies a</a:t>
            </a:r>
            <a:r>
              <a:rPr lang="en-US" sz="2800" baseline="30000" dirty="0">
                <a:solidFill>
                  <a:srgbClr val="0070C0"/>
                </a:solidFill>
                <a:ea typeface="ＭＳ Ｐゴシック" charset="0"/>
              </a:rPr>
              <a:t>n</a:t>
            </a:r>
            <a:r>
              <a:rPr lang="en-US" sz="2800" dirty="0">
                <a:solidFill>
                  <a:srgbClr val="0070C0"/>
                </a:solidFill>
                <a:ea typeface="ＭＳ Ｐゴシック" charset="0"/>
              </a:rPr>
              <a:t> = O(</a:t>
            </a:r>
            <a:r>
              <a:rPr lang="en-US" sz="2800" dirty="0" err="1">
                <a:solidFill>
                  <a:srgbClr val="0070C0"/>
                </a:solidFill>
                <a:ea typeface="ＭＳ Ｐゴシック" charset="0"/>
              </a:rPr>
              <a:t>b</a:t>
            </a:r>
            <a:r>
              <a:rPr lang="en-US" sz="2800" baseline="30000" dirty="0" err="1">
                <a:solidFill>
                  <a:srgbClr val="0070C0"/>
                </a:solidFill>
                <a:ea typeface="ＭＳ Ｐゴシック" charset="0"/>
              </a:rPr>
              <a:t>n</a:t>
            </a:r>
            <a:r>
              <a:rPr lang="en-US" sz="2800" dirty="0">
                <a:solidFill>
                  <a:srgbClr val="0070C0"/>
                </a:solidFill>
                <a:ea typeface="ＭＳ Ｐゴシック" charset="0"/>
              </a:rPr>
              <a:t>)</a:t>
            </a:r>
          </a:p>
          <a:p>
            <a:pPr marL="0" indent="0">
              <a:buFontTx/>
              <a:buNone/>
              <a:defRPr/>
            </a:pPr>
            <a:endParaRPr lang="en-US" sz="2800" dirty="0" smtClean="0">
              <a:solidFill>
                <a:srgbClr val="00B05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72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alibri" panose="020F0502020204030204" pitchFamily="34" charset="0"/>
              </a:rPr>
              <a:t>Omega Notation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</a:rPr>
              <a:t>f(n) is </a:t>
            </a: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  <a:sym typeface="Symbol" panose="05050102010706020507" pitchFamily="18" charset="2"/>
              </a:rPr>
              <a:t></a:t>
            </a: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</a:rPr>
              <a:t>(g(n)) if </a:t>
            </a: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  <a:sym typeface="Symbol" panose="05050102010706020507" pitchFamily="18" charset="2"/>
              </a:rPr>
              <a:t></a:t>
            </a: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</a:rPr>
              <a:t> positive constants </a:t>
            </a:r>
            <a:r>
              <a:rPr lang="en-US" altLang="en-US" i="1" dirty="0" smtClean="0">
                <a:latin typeface="Calibri" panose="020F0502020204030204" pitchFamily="34" charset="0"/>
                <a:ea typeface="ヒラギノ角ゴ Pro W3" pitchFamily="-84" charset="-128"/>
              </a:rPr>
              <a:t>c</a:t>
            </a: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</a:rPr>
              <a:t> and </a:t>
            </a:r>
            <a:r>
              <a:rPr lang="en-US" altLang="en-US" i="1" dirty="0">
                <a:latin typeface="Calibri" panose="020F0502020204030204" pitchFamily="34" charset="0"/>
                <a:ea typeface="ヒラギノ角ゴ Pro W3" pitchFamily="-84" charset="-128"/>
              </a:rPr>
              <a:t>m</a:t>
            </a:r>
            <a:r>
              <a:rPr lang="en-US" altLang="en-US" i="1" dirty="0" smtClean="0">
                <a:latin typeface="Calibri" panose="020F0502020204030204" pitchFamily="34" charset="0"/>
                <a:ea typeface="ヒラギノ角ゴ Pro W3" pitchFamily="-84" charset="-128"/>
              </a:rPr>
              <a:t> </a:t>
            </a: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</a:rPr>
              <a:t>such that 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</a:rPr>
              <a:t>0 </a:t>
            </a: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  <a:sym typeface="Symbol" panose="05050102010706020507" pitchFamily="18" charset="2"/>
              </a:rPr>
              <a:t> </a:t>
            </a:r>
            <a:r>
              <a:rPr lang="en-US" altLang="en-US" dirty="0" err="1" smtClean="0">
                <a:latin typeface="Calibri" panose="020F0502020204030204" pitchFamily="34" charset="0"/>
                <a:ea typeface="ヒラギノ角ゴ Pro W3" pitchFamily="-84" charset="-128"/>
                <a:sym typeface="Symbol" panose="05050102010706020507" pitchFamily="18" charset="2"/>
              </a:rPr>
              <a:t>cg</a:t>
            </a:r>
            <a:r>
              <a:rPr lang="en-US" altLang="en-US" dirty="0" smtClean="0">
                <a:latin typeface="Calibri" panose="020F0502020204030204" pitchFamily="34" charset="0"/>
                <a:ea typeface="ヒラギノ角ゴ Pro W3" pitchFamily="-84" charset="-128"/>
                <a:sym typeface="Symbol" panose="05050102010706020507" pitchFamily="18" charset="2"/>
              </a:rPr>
              <a:t>(n)  f(n)   n  </a:t>
            </a:r>
            <a:r>
              <a:rPr lang="en-US" altLang="en-US" i="1" dirty="0" smtClean="0">
                <a:latin typeface="Calibri" panose="020F0502020204030204" pitchFamily="34" charset="0"/>
                <a:ea typeface="ヒラギノ角ゴ Pro W3" pitchFamily="-84" charset="-128"/>
                <a:sym typeface="Symbol" panose="05050102010706020507" pitchFamily="18" charset="2"/>
              </a:rPr>
              <a:t>m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endParaRPr lang="en-US" altLang="en-US" i="1" dirty="0" smtClean="0">
              <a:latin typeface="Calibri" panose="020F0502020204030204" pitchFamily="34" charset="0"/>
              <a:ea typeface="ヒラギノ角ゴ Pro W3" pitchFamily="-84" charset="-128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alibri" panose="020F0502020204030204" pitchFamily="34" charset="0"/>
              </a:rPr>
              <a:t>Intuitively, it means f(n) grows at least as fast as g(n).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676</Words>
  <Application>Microsoft Office PowerPoint</Application>
  <PresentationFormat>On-screen Show (4:3)</PresentationFormat>
  <Paragraphs>98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MS PGothic</vt:lpstr>
      <vt:lpstr>MS PGothic</vt:lpstr>
      <vt:lpstr>Calibri</vt:lpstr>
      <vt:lpstr>Symbol</vt:lpstr>
      <vt:lpstr>Times New Roman</vt:lpstr>
      <vt:lpstr>ヒラギノ角ゴ Pro W3</vt:lpstr>
      <vt:lpstr>Default Design</vt:lpstr>
      <vt:lpstr>Mathematical Foundations (Growth Functions)</vt:lpstr>
      <vt:lpstr>Topics Covered</vt:lpstr>
      <vt:lpstr>Asymptotic Notations</vt:lpstr>
      <vt:lpstr> Growth Functions :Big O Notation </vt:lpstr>
      <vt:lpstr>Why the constant ‘c’?</vt:lpstr>
      <vt:lpstr>Why Constant ‘m’?</vt:lpstr>
      <vt:lpstr>Why Big O?</vt:lpstr>
      <vt:lpstr>Asymptotic bounds of some common functions : Big O</vt:lpstr>
      <vt:lpstr>Omega Notation</vt:lpstr>
      <vt:lpstr>Asymptotic bounds of some common functions : Omega</vt:lpstr>
      <vt:lpstr>Theta Notation</vt:lpstr>
      <vt:lpstr>Asymptotic bounds of some common functions : Theta</vt:lpstr>
      <vt:lpstr>Asymptotic bounds of some common functions: small o</vt:lpstr>
      <vt:lpstr>PowerPoint Presentation</vt:lpstr>
      <vt:lpstr>Arrange some functions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101: Algorithms</dc:title>
  <dc:creator>neelima</dc:creator>
  <cp:lastModifiedBy>Neelima</cp:lastModifiedBy>
  <cp:revision>34</cp:revision>
  <dcterms:created xsi:type="dcterms:W3CDTF">2007-07-20T21:06:20Z</dcterms:created>
  <dcterms:modified xsi:type="dcterms:W3CDTF">2016-07-06T17:56:46Z</dcterms:modified>
</cp:coreProperties>
</file>